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7"/>
  </p:notesMasterIdLst>
  <p:sldIdLst>
    <p:sldId id="256" r:id="rId2"/>
    <p:sldId id="314" r:id="rId3"/>
    <p:sldId id="257" r:id="rId4"/>
    <p:sldId id="283" r:id="rId5"/>
    <p:sldId id="311" r:id="rId6"/>
    <p:sldId id="312" r:id="rId7"/>
    <p:sldId id="313" r:id="rId8"/>
    <p:sldId id="270" r:id="rId9"/>
    <p:sldId id="274" r:id="rId10"/>
    <p:sldId id="275" r:id="rId11"/>
    <p:sldId id="285" r:id="rId12"/>
    <p:sldId id="272" r:id="rId13"/>
    <p:sldId id="273" r:id="rId14"/>
    <p:sldId id="276" r:id="rId15"/>
    <p:sldId id="284" r:id="rId16"/>
    <p:sldId id="291" r:id="rId17"/>
    <p:sldId id="277" r:id="rId18"/>
    <p:sldId id="290" r:id="rId19"/>
    <p:sldId id="280" r:id="rId20"/>
    <p:sldId id="281" r:id="rId21"/>
    <p:sldId id="293" r:id="rId22"/>
    <p:sldId id="288" r:id="rId23"/>
    <p:sldId id="316" r:id="rId24"/>
    <p:sldId id="317" r:id="rId25"/>
    <p:sldId id="31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5" autoAdjust="0"/>
    <p:restoredTop sz="94584" autoAdjust="0"/>
  </p:normalViewPr>
  <p:slideViewPr>
    <p:cSldViewPr>
      <p:cViewPr>
        <p:scale>
          <a:sx n="48" d="100"/>
          <a:sy n="48" d="100"/>
        </p:scale>
        <p:origin x="-1788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1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12165E-CE7E-4EDF-B35E-B3D6324464B3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30918-56FD-4BEA-B040-4147F3F3C0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198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30918-56FD-4BEA-B040-4147F3F3C06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57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CEA1B8-80E7-4471-ABB6-10E8BC18F84D}" type="datetimeFigureOut">
              <a:rPr lang="ru-RU" smtClean="0"/>
              <a:pPr/>
              <a:t>10.01.2006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AD1F9F-3826-44D8-8E22-CF31D740E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59632" y="1676705"/>
            <a:ext cx="71287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 грамматического строя</a:t>
            </a:r>
            <a:endParaRPr lang="ru-RU" sz="4400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56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Дидактические игры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учить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образовывать прилагательные и согласовывать их с существительными в роде, числе, падеже. </a:t>
            </a:r>
          </a:p>
          <a:p>
            <a:pPr marL="0" indent="0">
              <a:buNone/>
            </a:pP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908719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«</a:t>
            </a: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Какой? Какая? Какое? </a:t>
            </a:r>
            <a:r>
              <a:rPr lang="ru-RU" sz="2800" dirty="0">
                <a:solidFill>
                  <a:srgbClr val="C00000"/>
                </a:solidFill>
              </a:rPr>
              <a:t>»</a:t>
            </a:r>
          </a:p>
          <a:p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318" y="2924944"/>
            <a:ext cx="3050024" cy="248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1421" y="3356992"/>
            <a:ext cx="2529150" cy="327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E:\Пособия\образец\x_9f076c3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0694" y="2922085"/>
            <a:ext cx="2445050" cy="23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2616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«Чей? Чья? Чьё? Чьи?»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закрепить умение образовывать притяжательные прилагательные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268" name="Picture 4" descr="E:\Конспекты\Лексика\Конспекты Лексика\Животные\y_8966398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517533"/>
            <a:ext cx="1896616" cy="2661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E:\Конспекты\Лексика\Конспекты Лексика\Животные\Чей хвост\чей хвост 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4031" y="2600222"/>
            <a:ext cx="1872208" cy="2495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2517533"/>
            <a:ext cx="1896616" cy="25784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138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«Фантастический зверь»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упражнять в образовании притяжательных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прилагательных;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составлении простых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распространенных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dirty="0"/>
          </a:p>
        </p:txBody>
      </p:sp>
      <p:pic>
        <p:nvPicPr>
          <p:cNvPr id="10242" name="Picture 2" descr="E:\Конспекты\Лексика\Конспекты Лексика\Животные\Игра Загадочные животные\x_4a0a95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2401" y="2060847"/>
            <a:ext cx="3228975" cy="4562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186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«Дерево родственных слов»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учить образовывать однокоренные слова. </a:t>
            </a:r>
          </a:p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114925" cy="4886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6023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«Чего не хватает? »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упражнять в образовании форм родительного надежа, развить зрительное внимание и память. </a:t>
            </a:r>
          </a:p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876144"/>
            <a:ext cx="4112379" cy="17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4797152"/>
            <a:ext cx="4455497" cy="17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1083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70609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«Накорми животное»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Закрепление форм дательного падежа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2204864"/>
            <a:ext cx="4602480" cy="4312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11600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4364"/>
            <a:ext cx="7467600" cy="878372"/>
          </a:xfrm>
        </p:spPr>
        <p:txBody>
          <a:bodyPr>
            <a:normAutofit/>
          </a:bodyPr>
          <a:lstStyle/>
          <a:p>
            <a:pPr marL="0" indent="0" algn="ctr"/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«Один - много»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340768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Цель: научить образовывать существительные множественного числа</a:t>
            </a:r>
            <a:r>
              <a:rPr lang="ru-RU" sz="2400" dirty="0"/>
              <a:t>.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2564904"/>
            <a:ext cx="5229206" cy="32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1940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724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«Два и пять»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познакомить ребенка с числительными два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пять,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научить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согласовывать существительные с числительными, употреблять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их в речи. </a:t>
            </a:r>
          </a:p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712915"/>
            <a:ext cx="3849940" cy="2660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E:\Конспекты\Лексика\Конспекты Лексика\Фрукты\HmohHZxJE_0 (2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770845"/>
            <a:ext cx="2655614" cy="3786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3441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«Почини сломанные игрушки»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Закрепление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форм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именительного и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родительного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падежа.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1556792"/>
            <a:ext cx="3960440" cy="4777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8548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«Великан, человек и лилипут»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учить изменять существительные используя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суффиксы: -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ищ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-чик-, -к-, 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иц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-, 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.</a:t>
            </a: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6353175" cy="4695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8568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441325" algn="ctr">
              <a:buNone/>
            </a:pPr>
            <a:r>
              <a:rPr lang="ru-RU" sz="3200" b="1" i="1" smtClean="0">
                <a:latin typeface="Arial" panose="020B0604020202020204" pitchFamily="34" charset="0"/>
                <a:cs typeface="Arial" panose="020B0604020202020204" pitchFamily="34" charset="0"/>
              </a:rPr>
              <a:t>Развитие лексико-грамматических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категорий 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является неотъемлемой частью развития связной речи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418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«Музыканты»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образованием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существительных мужского и женского рода, обозначающих людей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играющих на разных музыкальных инструментах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221088"/>
            <a:ext cx="1752600" cy="231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4246488"/>
            <a:ext cx="19558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0950" y="2996952"/>
            <a:ext cx="1562100" cy="1890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018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72494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«Спорт»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Цель: образованием существительных мужского и женского рода, обозначающих людей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занимающихся различными видами спорта.</a:t>
            </a:r>
          </a:p>
          <a:p>
            <a:endParaRPr lang="ru-RU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221088"/>
            <a:ext cx="1752600" cy="231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4233788"/>
            <a:ext cx="19558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6625" y="2526051"/>
            <a:ext cx="2486025" cy="1781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1776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«Рассели по домикам</a:t>
            </a:r>
            <a:r>
              <a:rPr lang="ru-RU" dirty="0" smtClean="0">
                <a:solidFill>
                  <a:srgbClr val="C00000"/>
                </a:solidFill>
              </a:rPr>
              <a:t>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определить существительные мужского, женского и среднего рода единственного и множественного числа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3436992"/>
            <a:ext cx="5962650" cy="2428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2154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811" y="260648"/>
            <a:ext cx="7467600" cy="58092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«Маленькие слова»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научиться понимать и употреблять  предлоги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565" y="1556792"/>
            <a:ext cx="7086600" cy="2305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041383"/>
            <a:ext cx="7086600" cy="250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572000" y="1917229"/>
            <a:ext cx="1296144" cy="15841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62173" y="4437714"/>
            <a:ext cx="1296144" cy="15841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344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«Сложные слова»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развивать ассоциативное мышление, зрительную и слуховую память, зрительное и слуховое внимание, облегчают усвоение семантического значения и понимание морфемного состава сложных слов.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2996952"/>
            <a:ext cx="4752528" cy="3564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1408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280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6480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норме к 6 – 7 годам у детей сформированы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Умение пользоваться фразовой речью;</a:t>
            </a:r>
          </a:p>
          <a:p>
            <a:r>
              <a:rPr lang="ru-RU" dirty="0" smtClean="0"/>
              <a:t>Умение работать с предложением;</a:t>
            </a:r>
          </a:p>
          <a:p>
            <a:r>
              <a:rPr lang="ru-RU" dirty="0" smtClean="0"/>
              <a:t>Правильно </a:t>
            </a:r>
            <a:r>
              <a:rPr lang="ru-RU" dirty="0"/>
              <a:t>с</a:t>
            </a:r>
            <a:r>
              <a:rPr lang="ru-RU" dirty="0" smtClean="0"/>
              <a:t>троить простые предложения;</a:t>
            </a:r>
          </a:p>
          <a:p>
            <a:r>
              <a:rPr lang="ru-RU" dirty="0" smtClean="0"/>
              <a:t>Видеть связь слов в предложениях;</a:t>
            </a:r>
          </a:p>
          <a:p>
            <a:r>
              <a:rPr lang="ru-RU" dirty="0" smtClean="0"/>
              <a:t>Распространять предложения второстепенными и однородными членами;</a:t>
            </a:r>
          </a:p>
          <a:p>
            <a:r>
              <a:rPr lang="ru-RU" dirty="0" smtClean="0"/>
              <a:t>Работать с деформированным предложением;</a:t>
            </a:r>
          </a:p>
          <a:p>
            <a:r>
              <a:rPr lang="ru-RU" dirty="0" smtClean="0"/>
              <a:t>Самостоятельно находить и устранять ошибки;</a:t>
            </a:r>
          </a:p>
          <a:p>
            <a:r>
              <a:rPr lang="ru-RU" dirty="0" smtClean="0"/>
              <a:t>Составлять предложения по опорным словам и картинкам.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7013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Грамматический строй речи — это взаимодействие слов между собой в словосочетаниях и предложениях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Морфологическая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это умение владеть приемами словоизменения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словообразовании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Синтаксическая система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умение составлять предложения, грамматически верно сочетать слова в предложении.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6698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67600" cy="14401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Нарушения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лексики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Незнание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названий многих предметов и их частей.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Преобладание слов с конкретным значением, трудности в усвоении слов с абстрактным значением.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Отсутствие обобщающих слов.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Отсутствие глаголов, обозначающих способы передвижения животных.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Замена приставочных глаголов бесприставочными.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Употребление незначительного количества слов, обозначающих признаки предмета.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подбирают синонимы, антонимы, редко используют прилагательные, обозначающие внутренние качества человека.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Ограниченное количество наречий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Неточное употребление слов.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Преобладание пассивного словаря над активным.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Недостаточность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сформированности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семантических полей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8910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Нарушения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словоизменения и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словообразования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Искажения в употреблении падежей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Нарушения в построении предложно-падежных конструкций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Нарушения в построении словосочетаний: наречие «много» + существительное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Неправильное согласование существительных и числительных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Неправильное согласование существительных и прилагательных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Недостаточность функции словообразования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9021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Нарушения синтаксической структуры речевого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высказывания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Преобладание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простых нераспространённых предложений.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Распространённые предложения отличаются однообразием, чаще включает прямое дополнение (Мальчик ест конфету.), иногда –обстоятельство места (Дети идут в школу.).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самостоятельной речи имеют место фрагментарные предложения с пропуском подлежащего, либо сказуемого, либо того и другого.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Нарушения структуры предложения.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132443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57606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Роль окружающих в развитии речи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467600" cy="5565232"/>
          </a:xfrm>
        </p:spPr>
        <p:txBody>
          <a:bodyPr>
            <a:normAutofit fontScale="85000"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Овладение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синтаксическим строем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речи происходит в процессе речевого общения, где основным методическим приёмом выступают вопросы воспитателя: </a:t>
            </a:r>
          </a:p>
          <a:p>
            <a:pPr marL="808038" indent="-273050">
              <a:buFont typeface="Wingdings" panose="05000000000000000000" pitchFamily="2" charset="2"/>
              <a:buChar char="ü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"Почему? ", </a:t>
            </a:r>
          </a:p>
          <a:p>
            <a:pPr marL="808038" indent="-273050">
              <a:buFont typeface="Wingdings" panose="05000000000000000000" pitchFamily="2" charset="2"/>
              <a:buChar char="ü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"Зачем? ", </a:t>
            </a:r>
          </a:p>
          <a:p>
            <a:pPr marL="808038" indent="-273050">
              <a:buFont typeface="Wingdings" panose="05000000000000000000" pitchFamily="2" charset="2"/>
              <a:buChar char="ü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"Что было бы, если… ".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Одним из путей совершенствования синтаксического строя речи является решение детьми разных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проблемных ситуаций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загадывание и отгадывание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загадок,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объяснение пословиц и поговорок.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Важное место занимает ознакомление детей со способами образования названий:</a:t>
            </a:r>
          </a:p>
          <a:p>
            <a:pPr marL="808038" indent="-2730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детенышей животный, </a:t>
            </a:r>
          </a:p>
          <a:p>
            <a:pPr marL="808038" indent="-2730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предметов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посуды,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8038" indent="-2730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профессия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8038" indent="-273050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рода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деятельности людей.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 новых слов ребенок образует от усвоенных ранее, опираясь на известные ему значения корня и других морфем (приставки, суффикса, окончания). Законы сочетания морфем он соблюдает сначала инстинктивно, а потом и осознанно. 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dirty="0" smtClean="0"/>
          </a:p>
          <a:p>
            <a:pPr>
              <a:buFont typeface="Wingdings" panose="05000000000000000000" pitchFamily="2" charset="2"/>
              <a:buChar char="§"/>
            </a:pP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09186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00811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с мячом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467600" cy="5781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Назови ласково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Цель: учить образовывать существительные с уменьшительно-ласкательными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суффиксами</a:t>
            </a:r>
            <a:endParaRPr lang="ru-RU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«Из чего?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Цель: упражнять в образовании относительных прилагательных от существительных, обозначающих материал и вещества, и изменять их по родам и числам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«Длинный или короткий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?»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обогащение словаря словами-антонимами, употребление в речи.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 зайца длинные уши, а у медведя короткие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 лисы длинный хвост, а у зайца короткий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 медведя короткий хвост, а у белки длинный</a:t>
            </a:r>
          </a:p>
          <a:p>
            <a:pPr marL="0" indent="0">
              <a:buNone/>
            </a:pPr>
            <a:endParaRPr lang="ru-RU" sz="1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наоборот</a:t>
            </a: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 обогащение словаря словами-антонимами, употребление в речи.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4665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2053</TotalTime>
  <Words>729</Words>
  <Application>Microsoft Office PowerPoint</Application>
  <PresentationFormat>Экран (4:3)</PresentationFormat>
  <Paragraphs>114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Эркер</vt:lpstr>
      <vt:lpstr>Слайд 1</vt:lpstr>
      <vt:lpstr>Слайд 2</vt:lpstr>
      <vt:lpstr>В норме к 6 – 7 годам у детей сформированы</vt:lpstr>
      <vt:lpstr>Грамматический строй речи — это взаимодействие слов между собой в словосочетаниях и предложениях.</vt:lpstr>
      <vt:lpstr>Нарушения лексики </vt:lpstr>
      <vt:lpstr>Нарушения словоизменения и словообразования</vt:lpstr>
      <vt:lpstr>Нарушения синтаксической структуры речевого высказывания</vt:lpstr>
      <vt:lpstr>Роль окружающих в развитии речи</vt:lpstr>
      <vt:lpstr> Игры с мячом</vt:lpstr>
      <vt:lpstr>  Дидактические игры </vt:lpstr>
      <vt:lpstr>«Чей? Чья? Чьё? Чьи?»</vt:lpstr>
      <vt:lpstr>«Фантастический зверь» </vt:lpstr>
      <vt:lpstr>«Дерево родственных слов» </vt:lpstr>
      <vt:lpstr>«Чего не хватает? » </vt:lpstr>
      <vt:lpstr>«Накорми животное»</vt:lpstr>
      <vt:lpstr>«Один - много»</vt:lpstr>
      <vt:lpstr>«Два и пять»</vt:lpstr>
      <vt:lpstr>«Почини сломанные игрушки» </vt:lpstr>
      <vt:lpstr>«Великан, человек и лилипут» </vt:lpstr>
      <vt:lpstr>«Музыканты» </vt:lpstr>
      <vt:lpstr>«Спорт» </vt:lpstr>
      <vt:lpstr>«Рассели по домикам»</vt:lpstr>
      <vt:lpstr>«Маленькие слова»</vt:lpstr>
      <vt:lpstr>«Сложные слова»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ГБДОУ №69 Красносельский р-он г. Санкт-Петербург</dc:title>
  <dc:creator>murzik-ms@yandex.ru</dc:creator>
  <cp:lastModifiedBy>Denis</cp:lastModifiedBy>
  <cp:revision>85</cp:revision>
  <dcterms:created xsi:type="dcterms:W3CDTF">2014-02-07T10:11:56Z</dcterms:created>
  <dcterms:modified xsi:type="dcterms:W3CDTF">2006-01-09T20:01:30Z</dcterms:modified>
</cp:coreProperties>
</file>